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5" r:id="rId12"/>
    <p:sldId id="270" r:id="rId13"/>
    <p:sldId id="273" r:id="rId14"/>
    <p:sldId id="277" r:id="rId15"/>
    <p:sldId id="278" r:id="rId16"/>
    <p:sldId id="282" r:id="rId17"/>
    <p:sldId id="263" r:id="rId18"/>
    <p:sldId id="279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8" d="100"/>
          <a:sy n="78" d="100"/>
        </p:scale>
        <p:origin x="-1620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users/5821468/page18.shtml" TargetMode="External"/><Relationship Id="rId13" Type="http://schemas.openxmlformats.org/officeDocument/2006/relationships/hyperlink" Target="http://flowers-in-home.ru/category/allflowers/page/6/" TargetMode="External"/><Relationship Id="rId18" Type="http://schemas.openxmlformats.org/officeDocument/2006/relationships/hyperlink" Target="http://liubavyshka.ru/photo/17-0-53575" TargetMode="External"/><Relationship Id="rId3" Type="http://schemas.openxmlformats.org/officeDocument/2006/relationships/hyperlink" Target="http://pedsovet.su/load/390" TargetMode="External"/><Relationship Id="rId21" Type="http://schemas.openxmlformats.org/officeDocument/2006/relationships/hyperlink" Target="http://www.100book.ru/komplekt_tablic_okruzhayushchij_mir_1_klass_14_tablic_b418208.html" TargetMode="External"/><Relationship Id="rId7" Type="http://schemas.openxmlformats.org/officeDocument/2006/relationships/hyperlink" Target="http://spinet.ru/index.php?id=1061&amp;task=content" TargetMode="External"/><Relationship Id="rId12" Type="http://schemas.openxmlformats.org/officeDocument/2006/relationships/hyperlink" Target="http://x-flowers.ru/53-pochemu-ne-cvetet-begoniya.html" TargetMode="External"/><Relationship Id="rId17" Type="http://schemas.openxmlformats.org/officeDocument/2006/relationships/hyperlink" Target="http://myhouseplants.info/dekorativno-listvennyie-rasteniya/nefrolepis-vozvyishennyiy/" TargetMode="External"/><Relationship Id="rId2" Type="http://schemas.openxmlformats.org/officeDocument/2006/relationships/image" Target="../media/image1.jpeg"/><Relationship Id="rId16" Type="http://schemas.openxmlformats.org/officeDocument/2006/relationships/hyperlink" Target="http://www.liveinternet.ru/users/jocosity/rubric/1586872/friends/page2.html" TargetMode="External"/><Relationship Id="rId20" Type="http://schemas.openxmlformats.org/officeDocument/2006/relationships/hyperlink" Target="http://&#1087;&#1088;&#1086;&#1078;&#1080;&#1079;&#1085;&#1100;.&#1088;&#1092;/semya/home/402-neprikhotlivye-domashnie-tsvety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liveinternet.ru/users/4778557/post247117505/" TargetMode="External"/><Relationship Id="rId11" Type="http://schemas.openxmlformats.org/officeDocument/2006/relationships/hyperlink" Target="http://cherry-lady.com.ua/legendy/118-aloe" TargetMode="External"/><Relationship Id="rId5" Type="http://schemas.openxmlformats.org/officeDocument/2006/relationships/hyperlink" Target="http://kaschpo.ru/" TargetMode="External"/><Relationship Id="rId15" Type="http://schemas.openxmlformats.org/officeDocument/2006/relationships/hyperlink" Target="http://www.asia.ru/ru/ProductInfo/436546.html" TargetMode="External"/><Relationship Id="rId10" Type="http://schemas.openxmlformats.org/officeDocument/2006/relationships/hyperlink" Target="http://fb.ru/article/89027/fialka-v-dome-primetyi-nujno-znat" TargetMode="External"/><Relationship Id="rId19" Type="http://schemas.openxmlformats.org/officeDocument/2006/relationships/hyperlink" Target="http://rus-img2.com/leyka-risunok" TargetMode="External"/><Relationship Id="rId4" Type="http://schemas.openxmlformats.org/officeDocument/2006/relationships/hyperlink" Target="http://flowers-pictures.nanopics.ru/view/15945125" TargetMode="External"/><Relationship Id="rId9" Type="http://schemas.openxmlformats.org/officeDocument/2006/relationships/hyperlink" Target="https://zakaz.ua/ru/metro26026900000000/%D0%BA%D0%B0%D0%BA%D1%82%D1%83%D1%81" TargetMode="External"/><Relationship Id="rId14" Type="http://schemas.openxmlformats.org/officeDocument/2006/relationships/hyperlink" Target="http://rus-img2.com/balzamin-fot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16864" y="243841"/>
            <a:ext cx="7388352" cy="291861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Комнатные растения</a:t>
            </a:r>
            <a:endParaRPr lang="ru-RU" sz="8000" dirty="0">
              <a:ln w="1905"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4528" y="3962400"/>
            <a:ext cx="5315712" cy="1243584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Воспитатель: </a:t>
            </a:r>
          </a:p>
          <a:p>
            <a:r>
              <a:rPr lang="ru-RU" sz="2000" b="1" i="1" dirty="0" smtClean="0">
                <a:solidFill>
                  <a:schemeClr val="accent4">
                    <a:lumMod val="50000"/>
                  </a:schemeClr>
                </a:solidFill>
              </a:rPr>
              <a:t>Здаревская О.Н.</a:t>
            </a:r>
            <a:endParaRPr lang="ru-RU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33" name="Picture 9" descr="http://cveti.ucoz.ua/_ph/19/507050723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6622" y="3077114"/>
            <a:ext cx="3061037" cy="325799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365126"/>
            <a:ext cx="3895427" cy="452386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Бегония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 smtClean="0"/>
              <a:t>Вот цветет бегония, Пышная красавица. Красотой своей она </a:t>
            </a:r>
            <a:br>
              <a:rPr lang="ru-RU" sz="2700" dirty="0" smtClean="0"/>
            </a:br>
            <a:r>
              <a:rPr lang="ru-RU" sz="2700" dirty="0" smtClean="0"/>
              <a:t>Во всем мире славится. 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endParaRPr lang="ru-RU" sz="2700" b="1" dirty="0"/>
          </a:p>
        </p:txBody>
      </p:sp>
      <p:pic>
        <p:nvPicPr>
          <p:cNvPr id="1026" name="Picture 2" descr="http://x-flowers.ru/uploads/posts/2012-01/1326739638_begoni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227" y="863060"/>
            <a:ext cx="4690915" cy="455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8497" y="1097280"/>
            <a:ext cx="3998976" cy="3657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Традесканция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700" dirty="0" smtClean="0"/>
              <a:t>Традесканцией зовусь я, </a:t>
            </a:r>
            <a:br>
              <a:rPr lang="ru-RU" sz="2700" dirty="0" smtClean="0"/>
            </a:br>
            <a:r>
              <a:rPr lang="ru-RU" sz="2700" dirty="0" smtClean="0"/>
              <a:t>В светлом зале любо мне,</a:t>
            </a:r>
            <a:br>
              <a:rPr lang="ru-RU" sz="2700" dirty="0" smtClean="0"/>
            </a:br>
            <a:r>
              <a:rPr lang="ru-RU" sz="2700" dirty="0" err="1" smtClean="0"/>
              <a:t>Занавесочкой</a:t>
            </a:r>
            <a:r>
              <a:rPr lang="ru-RU" sz="2700" dirty="0" smtClean="0"/>
              <a:t> зеленой </a:t>
            </a:r>
            <a:br>
              <a:rPr lang="ru-RU" sz="2700" dirty="0" smtClean="0"/>
            </a:br>
            <a:r>
              <a:rPr lang="ru-RU" sz="2700" dirty="0" smtClean="0"/>
              <a:t>Я спускаюсь по стене</a:t>
            </a:r>
            <a:r>
              <a:rPr lang="ru-RU" sz="2400" dirty="0" smtClean="0"/>
              <a:t>.</a:t>
            </a:r>
            <a:endParaRPr lang="ru-RU" sz="4000" b="1" dirty="0"/>
          </a:p>
        </p:txBody>
      </p:sp>
      <p:pic>
        <p:nvPicPr>
          <p:cNvPr id="6" name="Picture 2" descr="http://flowers-in-home.ru/wp-content/uploads/2014/02/%D1%82%D1%80%D0%B0%D0%B4%D0%B5%D1%81%D0%BA%D0%B0%D0%BD%D1%86%D0%B8%D1%8F-%D0%BF%D0%B5%D1%80%D0%B5%D1%81%D0%B0%D0%B4%D0%BA%D0%B0.jpg"/>
          <p:cNvPicPr>
            <a:picLocks noChangeAspect="1" noChangeArrowheads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79392" y="720852"/>
            <a:ext cx="4584191" cy="4549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7674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-6096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8224" y="462662"/>
            <a:ext cx="4200576" cy="5791834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Aft>
                <a:spcPct val="0"/>
              </a:spcAft>
            </a:pPr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Бальзамин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400" b="1" dirty="0" smtClean="0"/>
              <a:t>(Ванька мокрый)</a:t>
            </a:r>
            <a:br>
              <a:rPr lang="ru-RU" sz="2400" b="1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На  </a:t>
            </a:r>
            <a:r>
              <a:rPr lang="ru-RU" sz="2200" dirty="0">
                <a:ea typeface="Calibri" pitchFamily="34" charset="0"/>
                <a:cs typeface="Times New Roman" pitchFamily="18" charset="0"/>
              </a:rPr>
              <a:t>окне цветочков много,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Только мокрый – он один: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Мокрым Ванькой называют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Всем известный бальзамин.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Яйцевидной формы листья –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Лист блестящий, </a:t>
            </a:r>
            <a:br>
              <a:rPr lang="ru-RU" sz="2200" dirty="0">
                <a:ea typeface="Calibri" pitchFamily="34" charset="0"/>
                <a:cs typeface="Times New Roman" pitchFamily="18" charset="0"/>
              </a:rPr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 зубьях край.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Влагу очень Ванька любит –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>
                <a:ea typeface="Calibri" pitchFamily="34" charset="0"/>
                <a:cs typeface="Times New Roman" pitchFamily="18" charset="0"/>
              </a:rPr>
              <a:t> Так что, помни, поливай!</a:t>
            </a:r>
            <a:r>
              <a:rPr lang="ru-RU" sz="2200" b="1" dirty="0"/>
              <a:t/>
            </a:r>
            <a:br>
              <a:rPr lang="ru-RU" sz="2200" b="1" dirty="0"/>
            </a:br>
            <a:endParaRPr lang="ru-RU" sz="2200" dirty="0"/>
          </a:p>
        </p:txBody>
      </p:sp>
      <p:pic>
        <p:nvPicPr>
          <p:cNvPr id="2052" name="Picture 4" descr="http://cvetopt.ru/data/23/90/Balzamin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8800" y="877824"/>
            <a:ext cx="4321632" cy="474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46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4413504" cy="5109082"/>
          </a:xfrm>
        </p:spPr>
        <p:txBody>
          <a:bodyPr>
            <a:normAutofit fontScale="90000"/>
          </a:bodyPr>
          <a:lstStyle/>
          <a:p>
            <a:pPr marL="341313" indent="-336550" algn="ctr">
              <a:lnSpc>
                <a:spcPct val="15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Сансевиерия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b="1" dirty="0" smtClean="0"/>
              <a:t>(Щучий хвост)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dirty="0"/>
              <a:t>Щучий хвост </a:t>
            </a:r>
            <a:br>
              <a:rPr lang="ru-RU" sz="2700" dirty="0"/>
            </a:br>
            <a:r>
              <a:rPr lang="ru-RU" sz="2700" dirty="0"/>
              <a:t>Пошел в рост:</a:t>
            </a:r>
            <a:br>
              <a:rPr lang="ru-RU" sz="2700" dirty="0"/>
            </a:br>
            <a:r>
              <a:rPr lang="ru-RU" sz="2700" dirty="0"/>
              <a:t>Не в пруду, не в речке –</a:t>
            </a:r>
            <a:br>
              <a:rPr lang="ru-RU" sz="2700" dirty="0"/>
            </a:br>
            <a:r>
              <a:rPr lang="ru-RU" sz="2700" dirty="0"/>
              <a:t>На окне, у печки. 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3074" name="Picture 2" descr="http://www.asia.ru/images/target/photo/50388814/Sansevieria_Trifasciata_Cv__Laurentii_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2" r="11026"/>
          <a:stretch/>
        </p:blipFill>
        <p:spPr bwMode="auto">
          <a:xfrm>
            <a:off x="5052364" y="926592"/>
            <a:ext cx="3667831" cy="4888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82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200" name="Picture 8" descr="http://cvetochki.net/sites/default/files/u252/hlorofit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962" y="310313"/>
            <a:ext cx="4479572" cy="5368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8224" y="539178"/>
            <a:ext cx="398678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+mj-lt"/>
              </a:rPr>
              <a:t>Хлорофитум</a:t>
            </a:r>
            <a:endParaRPr lang="ru-RU" sz="4400" b="1" dirty="0" smtClean="0">
              <a:latin typeface="+mj-lt"/>
            </a:endParaRP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Своими  узкими листами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Озеленю </a:t>
            </a:r>
            <a:r>
              <a:rPr lang="ru-RU" sz="2400" dirty="0">
                <a:latin typeface="+mj-lt"/>
              </a:rPr>
              <a:t>ваш дом,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И всех отдельными кустами  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Я </a:t>
            </a:r>
            <a:r>
              <a:rPr lang="ru-RU" sz="2400" dirty="0">
                <a:latin typeface="+mj-lt"/>
              </a:rPr>
              <a:t>награжу потом.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Своих детей очень люблю –</a:t>
            </a:r>
          </a:p>
          <a:p>
            <a:pPr algn="ctr">
              <a:lnSpc>
                <a:spcPct val="150000"/>
              </a:lnSpc>
            </a:pPr>
            <a:r>
              <a:rPr lang="ru-RU" sz="2400" dirty="0">
                <a:latin typeface="+mj-lt"/>
              </a:rPr>
              <a:t>  </a:t>
            </a:r>
            <a:r>
              <a:rPr lang="ru-RU" sz="2400" dirty="0" smtClean="0">
                <a:latin typeface="+mj-lt"/>
              </a:rPr>
              <a:t>Их </a:t>
            </a:r>
            <a:r>
              <a:rPr lang="ru-RU" sz="2400" dirty="0">
                <a:latin typeface="+mj-lt"/>
              </a:rPr>
              <a:t>при себе я сохраню.  </a:t>
            </a:r>
            <a:r>
              <a:rPr lang="ru-RU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91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0416" y="365126"/>
            <a:ext cx="8351520" cy="136613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Папоротник  </a:t>
            </a:r>
            <a:r>
              <a:rPr lang="ru-RU" sz="40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нефролепсис</a:t>
            </a:r>
            <a:endParaRPr lang="ru-RU" sz="40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pic>
        <p:nvPicPr>
          <p:cNvPr id="6" name="Picture 4" descr="http://myhouseplants.info/wp-content/uploads/2015/07/Nephrolepis-exaltata-2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" r="3929" b="4493"/>
          <a:stretch/>
        </p:blipFill>
        <p:spPr bwMode="auto">
          <a:xfrm>
            <a:off x="1639823" y="1365503"/>
            <a:ext cx="5864353" cy="493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44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6" y="32436"/>
            <a:ext cx="9115554" cy="69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4" y="540985"/>
            <a:ext cx="3239600" cy="3239600"/>
          </a:xfrm>
          <a:prstGeom prst="rect">
            <a:avLst/>
          </a:prstGeom>
        </p:spPr>
      </p:pic>
      <p:pic>
        <p:nvPicPr>
          <p:cNvPr id="7" name="Picture 4" descr="http://xn--f1accvbfh5h.xn--p1ai/images/stories/dom_yut/balzamin_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896" y="4444184"/>
            <a:ext cx="2995342" cy="22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lipartov.net/images/mini/10/0000009397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4" y="2085855"/>
            <a:ext cx="2732667" cy="273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Лена\chlorophytum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7516" y="3780586"/>
            <a:ext cx="3077414" cy="3077414"/>
          </a:xfrm>
          <a:prstGeom prst="rect">
            <a:avLst/>
          </a:prstGeom>
          <a:noFill/>
        </p:spPr>
      </p:pic>
      <p:pic>
        <p:nvPicPr>
          <p:cNvPr id="12" name="Picture 4" descr="C:\Лена\img_1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359593" y="3956838"/>
            <a:ext cx="2724909" cy="272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17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www.100book.ru/b41820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6" t="45997" r="3922" b="2803"/>
          <a:stretch/>
        </p:blipFill>
        <p:spPr bwMode="auto">
          <a:xfrm>
            <a:off x="963168" y="308282"/>
            <a:ext cx="7461504" cy="6085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29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0160" y="829056"/>
            <a:ext cx="6693408" cy="2599944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Благодарю</a:t>
            </a:r>
            <a:br>
              <a:rPr lang="ru-RU" sz="6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 внимание!</a:t>
            </a:r>
            <a:endParaRPr lang="ru-RU" sz="6000" b="1" i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19385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92932" y="489955"/>
            <a:ext cx="2576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79904" y="268224"/>
            <a:ext cx="6108191" cy="4525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Использованные материалы</a:t>
            </a:r>
            <a:endParaRPr lang="ru-RU" sz="2400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3568" y="720787"/>
            <a:ext cx="8400287" cy="5728781"/>
          </a:xfrm>
        </p:spPr>
        <p:txBody>
          <a:bodyPr>
            <a:normAutofit lnSpcReduction="10000"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1200" b="1" dirty="0" smtClean="0"/>
              <a:t>Автор шаблона </a:t>
            </a:r>
            <a:r>
              <a:rPr lang="ru-RU" sz="1200" b="1" dirty="0" err="1" smtClean="0"/>
              <a:t>Горяйнова</a:t>
            </a:r>
            <a:r>
              <a:rPr lang="ru-RU" sz="1200" b="1" dirty="0" smtClean="0"/>
              <a:t> Екатерина   </a:t>
            </a:r>
            <a:r>
              <a:rPr lang="en-US" sz="1200" dirty="0" smtClean="0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</a:t>
            </a:r>
            <a:r>
              <a:rPr lang="en-US" sz="1200" dirty="0" smtClean="0">
                <a:hlinkClick r:id="rId3"/>
              </a:rPr>
              <a:t>pedsovet.su/load/390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err="1" smtClean="0"/>
              <a:t>Нищева</a:t>
            </a:r>
            <a:r>
              <a:rPr lang="ru-RU" sz="1200" dirty="0" smtClean="0"/>
              <a:t> Н.В. Комнатные растения. Наглядно-методическое пособие. Издательство «ДЕТСТВО-ПРЕСС», 2004.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1 - </a:t>
            </a:r>
            <a:r>
              <a:rPr lang="en-US" sz="1200" dirty="0" smtClean="0">
                <a:hlinkClick r:id="rId4"/>
              </a:rPr>
              <a:t>http</a:t>
            </a:r>
            <a:r>
              <a:rPr lang="en-US" sz="1200" dirty="0">
                <a:hlinkClick r:id="rId4"/>
              </a:rPr>
              <a:t>://</a:t>
            </a:r>
            <a:r>
              <a:rPr lang="en-US" sz="1200" dirty="0" smtClean="0">
                <a:hlinkClick r:id="rId4"/>
              </a:rPr>
              <a:t>flowers-pictures.nanopics.ru/view/15945125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3 - </a:t>
            </a:r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kaschpo.ru</a:t>
            </a:r>
            <a:r>
              <a:rPr lang="ru-RU" sz="1200" dirty="0" smtClean="0">
                <a:hlinkClick r:id="rId5"/>
              </a:rPr>
              <a:t>/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4 - </a:t>
            </a:r>
            <a:r>
              <a:rPr lang="en-US" sz="1200" dirty="0">
                <a:hlinkClick r:id="rId6"/>
              </a:rPr>
              <a:t>http://www.liveinternet.ru/users/4778557/post247117505</a:t>
            </a:r>
            <a:r>
              <a:rPr lang="en-US" sz="1200" dirty="0" smtClean="0">
                <a:hlinkClick r:id="rId6"/>
              </a:rPr>
              <a:t>/</a:t>
            </a:r>
            <a:r>
              <a:rPr lang="ru-RU" sz="1200" dirty="0" smtClean="0"/>
              <a:t>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</a:t>
            </a:r>
            <a:r>
              <a:rPr lang="ru-RU" sz="1200" dirty="0"/>
              <a:t>5</a:t>
            </a:r>
            <a:r>
              <a:rPr lang="ru-RU" sz="1200" dirty="0" smtClean="0"/>
              <a:t> - </a:t>
            </a:r>
            <a:r>
              <a:rPr lang="en-US" sz="1200" dirty="0">
                <a:hlinkClick r:id="rId7"/>
              </a:rPr>
              <a:t>http://</a:t>
            </a:r>
            <a:r>
              <a:rPr lang="en-US" sz="1200" dirty="0" smtClean="0">
                <a:hlinkClick r:id="rId7"/>
              </a:rPr>
              <a:t>spinet.ru/index.php?id=1061&amp;task=content</a:t>
            </a:r>
            <a:r>
              <a:rPr lang="ru-RU" sz="1200" dirty="0" smtClean="0"/>
              <a:t>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</a:t>
            </a:r>
            <a:r>
              <a:rPr lang="ru-RU" sz="1200" dirty="0"/>
              <a:t>6</a:t>
            </a:r>
            <a:r>
              <a:rPr lang="ru-RU" sz="1200" dirty="0" smtClean="0"/>
              <a:t> - </a:t>
            </a:r>
            <a:r>
              <a:rPr lang="en-US" sz="1200" dirty="0">
                <a:hlinkClick r:id="rId8"/>
              </a:rPr>
              <a:t>http://</a:t>
            </a:r>
            <a:r>
              <a:rPr lang="en-US" sz="1200" dirty="0" smtClean="0">
                <a:hlinkClick r:id="rId8"/>
              </a:rPr>
              <a:t>www.liveinternet.ru/users/5821468/page18.shtml</a:t>
            </a:r>
            <a:r>
              <a:rPr lang="ru-RU" sz="1200" dirty="0" smtClean="0"/>
              <a:t>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7 - </a:t>
            </a:r>
            <a:r>
              <a:rPr lang="en-US" sz="1200" dirty="0">
                <a:hlinkClick r:id="rId9"/>
              </a:rPr>
              <a:t>https://zakaz.ua/ru/metro26026900000000/%</a:t>
            </a:r>
            <a:r>
              <a:rPr lang="en-US" sz="1200" dirty="0" smtClean="0">
                <a:hlinkClick r:id="rId9"/>
              </a:rPr>
              <a:t>D0%BA%D0%B0%D0%BA%D1%82%D1%83%D1%81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</a:t>
            </a:r>
            <a:r>
              <a:rPr lang="ru-RU" sz="1200" dirty="0"/>
              <a:t>8</a:t>
            </a:r>
            <a:r>
              <a:rPr lang="ru-RU" sz="1200" dirty="0" smtClean="0"/>
              <a:t> - </a:t>
            </a:r>
            <a:r>
              <a:rPr lang="en-US" sz="1200" dirty="0">
                <a:hlinkClick r:id="rId10"/>
              </a:rPr>
              <a:t>http://</a:t>
            </a:r>
            <a:r>
              <a:rPr lang="en-US" sz="1200" dirty="0" smtClean="0">
                <a:hlinkClick r:id="rId10"/>
              </a:rPr>
              <a:t>fb.ru/article/89027/fialka-v-dome-primetyi-nujno-znat</a:t>
            </a:r>
            <a:r>
              <a:rPr lang="ru-RU" sz="1200" dirty="0" smtClean="0"/>
              <a:t>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9 - </a:t>
            </a:r>
            <a:r>
              <a:rPr lang="en-US" sz="1200" dirty="0">
                <a:hlinkClick r:id="rId11"/>
              </a:rPr>
              <a:t>http://</a:t>
            </a:r>
            <a:r>
              <a:rPr lang="en-US" sz="1200" dirty="0" smtClean="0">
                <a:hlinkClick r:id="rId11"/>
              </a:rPr>
              <a:t>cherry-lady.com.ua/legendy/118-aloe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10 - </a:t>
            </a:r>
            <a:r>
              <a:rPr lang="en-US" sz="1200" dirty="0">
                <a:hlinkClick r:id="rId12"/>
              </a:rPr>
              <a:t>http://</a:t>
            </a:r>
            <a:r>
              <a:rPr lang="en-US" sz="1200" dirty="0" smtClean="0">
                <a:hlinkClick r:id="rId12"/>
              </a:rPr>
              <a:t>x-flowers.ru/53-pochemu-ne-cvetet-begoniya.html</a:t>
            </a:r>
            <a:r>
              <a:rPr lang="ru-RU" sz="1200" dirty="0" smtClean="0"/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11 - </a:t>
            </a:r>
            <a:r>
              <a:rPr lang="en-US" sz="1200" dirty="0">
                <a:hlinkClick r:id="rId13"/>
              </a:rPr>
              <a:t>http://flowers-in-home.ru/category/allflowers/page/6/</a:t>
            </a:r>
            <a:r>
              <a:rPr lang="ru-RU" sz="1200" dirty="0"/>
              <a:t>     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12 - </a:t>
            </a:r>
            <a:r>
              <a:rPr lang="en-US" sz="1200" dirty="0">
                <a:hlinkClick r:id="rId14"/>
              </a:rPr>
              <a:t>http://</a:t>
            </a:r>
            <a:r>
              <a:rPr lang="en-US" sz="1200" dirty="0" smtClean="0">
                <a:hlinkClick r:id="rId14"/>
              </a:rPr>
              <a:t>rus-img2.com/balzamin-foto</a:t>
            </a:r>
            <a:r>
              <a:rPr lang="ru-RU" sz="1200" dirty="0" smtClean="0"/>
              <a:t>      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13 - </a:t>
            </a:r>
            <a:r>
              <a:rPr lang="en-US" sz="1200" dirty="0">
                <a:hlinkClick r:id="rId15"/>
              </a:rPr>
              <a:t>http://</a:t>
            </a:r>
            <a:r>
              <a:rPr lang="en-US" sz="1200" dirty="0" smtClean="0">
                <a:hlinkClick r:id="rId15"/>
              </a:rPr>
              <a:t>www.asia.ru/ru/ProductInfo/436546.html</a:t>
            </a:r>
            <a:r>
              <a:rPr lang="ru-RU" sz="1200" dirty="0" smtClean="0"/>
              <a:t>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14 - </a:t>
            </a:r>
            <a:r>
              <a:rPr lang="en-US" sz="1200" dirty="0">
                <a:hlinkClick r:id="rId16"/>
              </a:rPr>
              <a:t>http://www.liveinternet.ru/users/jocosity/rubric/1586872/friends/page2.html</a:t>
            </a:r>
            <a:r>
              <a:rPr lang="ru-RU" sz="1200" dirty="0"/>
              <a:t> 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15 - </a:t>
            </a:r>
            <a:r>
              <a:rPr lang="en-US" sz="1200" dirty="0">
                <a:hlinkClick r:id="rId17"/>
              </a:rPr>
              <a:t>http://myhouseplants.info/dekorativno-listvennyie-rasteniya/nefrolepis-vozvyishennyiy/</a:t>
            </a:r>
            <a:r>
              <a:rPr lang="ru-RU" sz="1200" dirty="0"/>
              <a:t>  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 smtClean="0"/>
              <a:t>Слайд 16 - </a:t>
            </a:r>
            <a:r>
              <a:rPr lang="en-US" sz="1200" dirty="0" smtClean="0">
                <a:hlinkClick r:id="rId18"/>
              </a:rPr>
              <a:t>http</a:t>
            </a:r>
            <a:r>
              <a:rPr lang="en-US" sz="1200" dirty="0">
                <a:hlinkClick r:id="rId18"/>
              </a:rPr>
              <a:t>://liubavyshka.ru/photo/17-0-53575</a:t>
            </a:r>
            <a:endParaRPr lang="ru-RU" sz="1200" dirty="0"/>
          </a:p>
          <a:p>
            <a:r>
              <a:rPr lang="en-US" sz="1200" dirty="0" smtClean="0">
                <a:hlinkClick r:id="rId19"/>
              </a:rPr>
              <a:t>http</a:t>
            </a:r>
            <a:r>
              <a:rPr lang="en-US" sz="1200" dirty="0">
                <a:hlinkClick r:id="rId19"/>
              </a:rPr>
              <a:t>://</a:t>
            </a:r>
            <a:r>
              <a:rPr lang="en-US" sz="1200" dirty="0" smtClean="0">
                <a:hlinkClick r:id="rId19"/>
              </a:rPr>
              <a:t>rus-img2.com/leyka-risunok</a:t>
            </a:r>
            <a:endParaRPr lang="ru-RU" sz="1200" dirty="0" smtClean="0"/>
          </a:p>
          <a:p>
            <a:r>
              <a:rPr lang="en-US" sz="1200" dirty="0">
                <a:hlinkClick r:id="rId20"/>
              </a:rPr>
              <a:t>http://</a:t>
            </a:r>
            <a:r>
              <a:rPr lang="ru-RU" sz="1200" dirty="0" err="1">
                <a:hlinkClick r:id="rId20"/>
              </a:rPr>
              <a:t>прожизнь.рф</a:t>
            </a:r>
            <a:r>
              <a:rPr lang="ru-RU" sz="1200" dirty="0">
                <a:hlinkClick r:id="rId20"/>
              </a:rPr>
              <a:t>/</a:t>
            </a:r>
            <a:r>
              <a:rPr lang="en-US" sz="1200" dirty="0" err="1">
                <a:hlinkClick r:id="rId20"/>
              </a:rPr>
              <a:t>semya</a:t>
            </a:r>
            <a:r>
              <a:rPr lang="en-US" sz="1200" dirty="0">
                <a:hlinkClick r:id="rId20"/>
              </a:rPr>
              <a:t>/home/402-neprikhotlivye-domashnie-tsvety</a:t>
            </a:r>
            <a:endParaRPr lang="ru-RU" sz="12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/>
              <a:t>Слайд </a:t>
            </a:r>
            <a:r>
              <a:rPr lang="ru-RU" sz="1200" dirty="0" smtClean="0"/>
              <a:t>17 </a:t>
            </a:r>
            <a:r>
              <a:rPr lang="ru-RU" sz="1200" dirty="0"/>
              <a:t>- </a:t>
            </a:r>
            <a:r>
              <a:rPr lang="en-US" sz="1200" dirty="0" smtClean="0">
                <a:hlinkClick r:id="rId21"/>
              </a:rPr>
              <a:t>http</a:t>
            </a:r>
            <a:r>
              <a:rPr lang="en-US" sz="1200" dirty="0">
                <a:hlinkClick r:id="rId21"/>
              </a:rPr>
              <a:t>://www.100book.ru/komplekt_tablic_okruzhayushchij_mir_1_klass_14_tablic_b418208.html</a:t>
            </a:r>
            <a:endParaRPr lang="ru-RU" sz="1200" dirty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2484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7952" y="97536"/>
            <a:ext cx="4474464" cy="17922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b="1" i="1" dirty="0"/>
              <a:t>Цель: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700" dirty="0">
                <a:latin typeface="+mn-lt"/>
              </a:rPr>
              <a:t>формирование представлений о комнатных </a:t>
            </a:r>
            <a:r>
              <a:rPr lang="ru-RU" sz="2700" dirty="0" smtClean="0">
                <a:latin typeface="+mn-lt"/>
              </a:rPr>
              <a:t>растениях</a:t>
            </a:r>
            <a:r>
              <a:rPr lang="ru-RU" sz="2700" dirty="0">
                <a:latin typeface="+mn-lt"/>
              </a:rPr>
              <a:t>.</a:t>
            </a:r>
            <a:br>
              <a:rPr lang="ru-RU" sz="2700" dirty="0">
                <a:latin typeface="+mn-lt"/>
              </a:rPr>
            </a:br>
            <a:endParaRPr lang="ru-RU" sz="27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64" y="34290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664" y="463296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168" y="2022856"/>
            <a:ext cx="2835000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31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97536"/>
            <a:ext cx="913993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621024" y="329184"/>
            <a:ext cx="3694176" cy="560832"/>
          </a:xfrm>
        </p:spPr>
        <p:txBody>
          <a:bodyPr/>
          <a:lstStyle/>
          <a:p>
            <a:r>
              <a:rPr lang="ru-RU" b="1" i="1" dirty="0" smtClean="0"/>
              <a:t>Задачи: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19456" y="999744"/>
            <a:ext cx="4876800" cy="52791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Формировать представления об элементарных потребностях растений: влага, </a:t>
            </a:r>
            <a:r>
              <a:rPr lang="ru-RU" sz="2000" dirty="0" smtClean="0"/>
              <a:t>тепло;  </a:t>
            </a:r>
            <a:r>
              <a:rPr lang="ru-RU" sz="2000" dirty="0"/>
              <a:t>понимание, что человек ухаживает за растениями, проявляет эмоции и чувства.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умение анализировать структуру объектов природы (</a:t>
            </a:r>
            <a:r>
              <a:rPr lang="ru-RU" sz="2000" dirty="0" smtClean="0"/>
              <a:t>умение </a:t>
            </a:r>
            <a:r>
              <a:rPr lang="ru-RU" sz="2000" dirty="0"/>
              <a:t>узнавать и называть части растения).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/>
              <a:t>Формировать представления о структуре трудового процесса (мытье комнатных растений). </a:t>
            </a:r>
            <a:endParaRPr lang="ru-RU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/>
              <a:t>Развивать </a:t>
            </a:r>
            <a:r>
              <a:rPr lang="ru-RU" sz="2000" dirty="0"/>
              <a:t>интерес к развитию и росту комнатных растений, наблюдательность и </a:t>
            </a:r>
            <a:r>
              <a:rPr lang="ru-RU" sz="2000" dirty="0" smtClean="0"/>
              <a:t>любознательность. </a:t>
            </a:r>
            <a:endParaRPr lang="ru-RU" sz="2000" dirty="0"/>
          </a:p>
        </p:txBody>
      </p:sp>
      <p:pic>
        <p:nvPicPr>
          <p:cNvPr id="1026" name="Picture 2" descr="http://kaschpo.ru/wp-content/uploads/2014/02/%D0%A1%D0%B2%D0%BE%D0%B5%D0%B2%D1%80%D0%B5%D0%BC%D0%B5%D0%BD%D0%BD%D1%8B%D0%B9-%D1%83%D1%85%D0%BE%D0%B4-%D0%B7%D0%B0-%D1%80%D0%B0%D1%81%D1%82%D0%B5%D0%BD%D0%B8%D0%BC-%D0%B7%D0%B0%D0%BB%D0%BE%D0%B3-%D1%83%D1%81%D0%BF%D0%B5%D1%85%D0%B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9"/>
          <a:stretch/>
        </p:blipFill>
        <p:spPr bwMode="auto">
          <a:xfrm>
            <a:off x="5065768" y="1037653"/>
            <a:ext cx="3888620" cy="4786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4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1104" y="268225"/>
            <a:ext cx="8022336" cy="128016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Строение растения: </a:t>
            </a:r>
            <a:br>
              <a:rPr lang="ru-RU" sz="2800" b="1" i="1" dirty="0" smtClean="0"/>
            </a:br>
            <a:r>
              <a:rPr lang="ru-RU" sz="2800" dirty="0" smtClean="0"/>
              <a:t>корень, стебель, листья, цветок</a:t>
            </a:r>
            <a:endParaRPr lang="ru-RU" sz="2800" dirty="0"/>
          </a:p>
        </p:txBody>
      </p:sp>
      <p:pic>
        <p:nvPicPr>
          <p:cNvPr id="1028" name="Picture 4" descr="http://img0.liveinternet.ru/images/attach/c/5/92/238/92238306_3557542_small_information_items_35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28" y="1450849"/>
            <a:ext cx="6660143" cy="487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6992" y="487680"/>
            <a:ext cx="3511296" cy="31089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Пеларгония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/>
            </a:r>
            <a:br>
              <a:rPr lang="ru-RU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</a:br>
            <a:r>
              <a:rPr lang="ru-RU" sz="3100" b="1" dirty="0" smtClean="0"/>
              <a:t>(Герань)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/>
              <a:t>На окне в такую рань</a:t>
            </a:r>
            <a:br>
              <a:rPr lang="ru-RU" sz="2400" dirty="0" smtClean="0"/>
            </a:br>
            <a:r>
              <a:rPr lang="ru-RU" sz="2400" dirty="0" smtClean="0"/>
              <a:t>Распускается герань.</a:t>
            </a:r>
            <a:endParaRPr lang="ru-RU" dirty="0"/>
          </a:p>
        </p:txBody>
      </p:sp>
      <p:pic>
        <p:nvPicPr>
          <p:cNvPr id="1026" name="Picture 2" descr="http://spinet.ru/images/for_site/lekarstvennye-rasteniya/ger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875"/>
            <a:ext cx="4026219" cy="5796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86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0" name="Picture 2" descr="http://img1.liveinternet.ru/images/attach/c/5/123/403/123403049_4714719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r="10196"/>
          <a:stretch/>
        </p:blipFill>
        <p:spPr bwMode="auto">
          <a:xfrm>
            <a:off x="4654355" y="662940"/>
            <a:ext cx="4148269" cy="4872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608" y="499872"/>
            <a:ext cx="3901440" cy="5254752"/>
          </a:xfrm>
        </p:spPr>
        <p:txBody>
          <a:bodyPr>
            <a:normAutofit fontScale="90000"/>
          </a:bodyPr>
          <a:lstStyle/>
          <a:p>
            <a:pPr indent="342900"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Фикус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dirty="0"/>
              <a:t>В кадке вырос куст –</a:t>
            </a:r>
            <a:br>
              <a:rPr lang="ru-RU" sz="2700" dirty="0"/>
            </a:br>
            <a:r>
              <a:rPr lang="ru-RU" sz="2700" dirty="0"/>
              <a:t>И широк, и густ:</a:t>
            </a:r>
            <a:br>
              <a:rPr lang="ru-RU" sz="2700" dirty="0"/>
            </a:br>
            <a:r>
              <a:rPr lang="ru-RU" sz="2700" dirty="0"/>
              <a:t>Лист как кожаный,</a:t>
            </a:r>
            <a:br>
              <a:rPr lang="ru-RU" sz="2700" dirty="0"/>
            </a:br>
            <a:r>
              <a:rPr lang="ru-RU" sz="2700" dirty="0"/>
              <a:t>Плотно сложенный,</a:t>
            </a:r>
            <a:br>
              <a:rPr lang="ru-RU" sz="2700" dirty="0"/>
            </a:br>
            <a:r>
              <a:rPr lang="ru-RU" sz="2700" dirty="0"/>
              <a:t>Ствол бузиновый,</a:t>
            </a:r>
            <a:br>
              <a:rPr lang="ru-RU" sz="2700" dirty="0"/>
            </a:br>
            <a:r>
              <a:rPr lang="ru-RU" sz="2700" dirty="0" smtClean="0"/>
              <a:t>Как </a:t>
            </a:r>
            <a:r>
              <a:rPr lang="ru-RU" sz="2700" dirty="0"/>
              <a:t>резиновый.</a:t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1012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6992" y="365126"/>
            <a:ext cx="4474464" cy="425564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К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актус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Ежик зеленый в горшочке живет, </a:t>
            </a:r>
            <a:br>
              <a:rPr lang="ru-RU" sz="2400" dirty="0" smtClean="0"/>
            </a:br>
            <a:r>
              <a:rPr lang="ru-RU" sz="2400" dirty="0" smtClean="0"/>
              <a:t>Ежик неделями воду не пьет, </a:t>
            </a:r>
            <a:br>
              <a:rPr lang="ru-RU" sz="2400" dirty="0" smtClean="0"/>
            </a:br>
            <a:r>
              <a:rPr lang="ru-RU" sz="2400" dirty="0" smtClean="0"/>
              <a:t>Но зацветает всегда по весне</a:t>
            </a:r>
            <a:br>
              <a:rPr lang="ru-RU" sz="2400" dirty="0" smtClean="0"/>
            </a:br>
            <a:r>
              <a:rPr lang="ru-RU" sz="2400" dirty="0" smtClean="0"/>
              <a:t>Кактус, растущий на нашем окне.</a:t>
            </a:r>
            <a:endParaRPr lang="ru-RU" sz="2400" dirty="0"/>
          </a:p>
        </p:txBody>
      </p:sp>
      <p:pic>
        <p:nvPicPr>
          <p:cNvPr id="3074" name="Picture 2" descr="https://img2.zakaz.ua/metro.1385113995.ad72436478c_2013-11-22_vitaliy/metro.1385113995.SNCPSG10.obj.0.1.jpg.oe.jpg.pf.jpg.1350nowm.jpg.135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r="19717" b="5893"/>
          <a:stretch/>
        </p:blipFill>
        <p:spPr bwMode="auto">
          <a:xfrm>
            <a:off x="5071873" y="368521"/>
            <a:ext cx="3718560" cy="57040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21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233" y="207264"/>
            <a:ext cx="6035040" cy="15361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     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4400" b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Сенполия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 </a:t>
            </a:r>
            <a:r>
              <a:rPr lang="ru-RU" b="1" dirty="0" smtClean="0"/>
              <a:t> </a:t>
            </a: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(</a:t>
            </a:r>
            <a:r>
              <a:rPr lang="ru-RU" sz="31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Фиалка)</a:t>
            </a:r>
            <a:br>
              <a:rPr lang="ru-RU" sz="31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</a:br>
            <a: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/>
            </a:r>
            <a:br>
              <a:rPr lang="ru-RU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</a:br>
            <a:endParaRPr lang="ru-RU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9456" y="2072640"/>
            <a:ext cx="3328416" cy="330403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Меня </a:t>
            </a:r>
            <a:r>
              <a:rPr lang="ru-RU" sz="2400" dirty="0" err="1" smtClean="0">
                <a:latin typeface="+mj-lt"/>
              </a:rPr>
              <a:t>фиалкою</a:t>
            </a:r>
            <a:r>
              <a:rPr lang="ru-RU" sz="2400" dirty="0" smtClean="0">
                <a:latin typeface="+mj-lt"/>
              </a:rPr>
              <a:t> зовут.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Так называй меня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и ты. 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Пусть на окне твоем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 растут</a:t>
            </a:r>
          </a:p>
          <a:p>
            <a:pPr algn="ctr">
              <a:lnSpc>
                <a:spcPct val="100000"/>
              </a:lnSpc>
            </a:pPr>
            <a:r>
              <a:rPr lang="ru-RU" sz="2400" dirty="0" smtClean="0">
                <a:latin typeface="+mj-lt"/>
              </a:rPr>
              <a:t>Мои веселые цветы.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http://fb.ru/misc/i/gallery/9009/1616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13" y="1491061"/>
            <a:ext cx="5202520" cy="38758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3840" y="365126"/>
            <a:ext cx="3864864" cy="393865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</a:rPr>
              <a:t>Алое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Я </a:t>
            </a:r>
            <a:r>
              <a:rPr lang="ru-RU" sz="2400" dirty="0"/>
              <a:t>тоже в комнате расту,</a:t>
            </a:r>
            <a:br>
              <a:rPr lang="ru-RU" sz="2400" dirty="0"/>
            </a:br>
            <a:r>
              <a:rPr lang="ru-RU" sz="2400" dirty="0" smtClean="0"/>
              <a:t>И </a:t>
            </a:r>
            <a:r>
              <a:rPr lang="ru-RU" sz="2400" dirty="0"/>
              <a:t>пусть я без </a:t>
            </a:r>
            <a:r>
              <a:rPr lang="ru-RU" sz="2400" dirty="0" smtClean="0"/>
              <a:t>цветов-Тебе </a:t>
            </a:r>
            <a:r>
              <a:rPr lang="ru-RU" sz="2400" dirty="0"/>
              <a:t>я ранки залечу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dirty="0" smtClean="0"/>
              <a:t>Без </a:t>
            </a:r>
            <a:r>
              <a:rPr lang="ru-RU" sz="2400" dirty="0"/>
              <a:t>всяких докторов.  </a:t>
            </a:r>
          </a:p>
        </p:txBody>
      </p:sp>
      <p:pic>
        <p:nvPicPr>
          <p:cNvPr id="5124" name="Picture 4" descr="http://cherry-lady.com.ua/images/sampledata/roslyny/legendy-al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11" y="526351"/>
            <a:ext cx="4399832" cy="5398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r"/>
      </p:transition>
    </mc:Choice>
    <mc:Fallback xmlns="">
      <p:transition spd="slow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869</TotalTime>
  <Words>266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Комнатные растения</vt:lpstr>
      <vt:lpstr>          Цель:  формирование представлений о комнатных растениях. </vt:lpstr>
      <vt:lpstr>Задачи:</vt:lpstr>
      <vt:lpstr>Строение растения:  корень, стебель, листья, цветок</vt:lpstr>
      <vt:lpstr>Пеларгония (Герань) На окне в такую рань Распускается герань.</vt:lpstr>
      <vt:lpstr>  Фикус В кадке вырос куст – И широк, и густ: Лист как кожаный, Плотно сложенный, Ствол бузиновый, Как резиновый.    </vt:lpstr>
      <vt:lpstr>Кактус Ежик зеленый в горшочке живет,  Ежик неделями воду не пьет,  Но зацветает всегда по весне Кактус, растущий на нашем окне.</vt:lpstr>
      <vt:lpstr>                          Сенполия  (Фиалка)  </vt:lpstr>
      <vt:lpstr>Алое Я тоже в комнате расту, И пусть я без цветов-Тебе я ранки залечу  Без всяких докторов.  </vt:lpstr>
      <vt:lpstr> Бегония Вот цветет бегония, Пышная красавица. Красотой своей она  Во всем мире славится.    </vt:lpstr>
      <vt:lpstr>Традесканция Традесканцией зовусь я,  В светлом зале любо мне, Занавесочкой зеленой  Я спускаюсь по стене.</vt:lpstr>
      <vt:lpstr>Бальзамин (Ванька мокрый)  На  окне цветочков много,  Только мокрый – он один:  Мокрым Ванькой называют  Всем известный бальзамин.  Яйцевидной формы листья –   Лист блестящий,   В зубьях край.  Влагу очень Ванька любит –   Так что, помни, поливай! </vt:lpstr>
      <vt:lpstr>   Сансевиерия (Щучий хвост) Щучий хвост  Пошел в рост: Не в пруду, не в речке – На окне, у печки.    </vt:lpstr>
      <vt:lpstr>Презентация PowerPoint</vt:lpstr>
      <vt:lpstr>Папоротник  нефролепсис</vt:lpstr>
      <vt:lpstr>Презентация PowerPoint</vt:lpstr>
      <vt:lpstr>Презентация PowerPoint</vt:lpstr>
      <vt:lpstr>Благодарю за внимание!</vt:lpstr>
      <vt:lpstr>Использованные материалы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Будина Елена</dc:creator>
  <cp:lastModifiedBy>1</cp:lastModifiedBy>
  <cp:revision>69</cp:revision>
  <dcterms:created xsi:type="dcterms:W3CDTF">2013-11-19T05:52:05Z</dcterms:created>
  <dcterms:modified xsi:type="dcterms:W3CDTF">2019-01-22T11:28:17Z</dcterms:modified>
</cp:coreProperties>
</file>