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3.jpeg" ContentType="image/jpeg"/>
  <Override PartName="/ppt/media/image14.jpeg" ContentType="image/jpeg"/>
  <Override PartName="/ppt/media/image8.png" ContentType="image/png"/>
  <Override PartName="/ppt/media/image22.jpeg" ContentType="image/jpeg"/>
  <Override PartName="/ppt/media/image4.png" ContentType="image/pn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png" ContentType="image/png"/>
  <Override PartName="/ppt/media/image5.png" ContentType="image/png"/>
  <Override PartName="/ppt/media/image10.jpeg" ContentType="image/jpeg"/>
  <Override PartName="/ppt/media/image1.png" ContentType="image/png"/>
  <Override PartName="/ppt/media/image15.gif" ContentType="image/gif"/>
  <Override PartName="/ppt/media/image6.png" ContentType="image/png"/>
  <Override PartName="/ppt/media/image2.png" ContentType="image/png"/>
  <Override PartName="/ppt/media/image19.jpeg" ContentType="image/jpeg"/>
  <Override PartName="/ppt/media/image11.png" ContentType="image/png"/>
  <Override PartName="/ppt/media/image27.jpeg" ContentType="image/jpeg"/>
  <Override PartName="/ppt/media/image18.jpeg" ContentType="image/jpeg"/>
  <Override PartName="/ppt/media/image26.jpeg" ContentType="image/jpeg"/>
  <Override PartName="/ppt/media/image7.png" ContentType="image/png"/>
  <Override PartName="/ppt/media/image17.jpeg" ContentType="image/jpeg"/>
  <Override PartName="/ppt/media/image3.png" ContentType="image/png"/>
  <Override PartName="/ppt/media/image25.jpeg" ContentType="image/jpeg"/>
  <Override PartName="/ppt/media/image16.jpeg" ContentType="image/jpeg"/>
  <Override PartName="/ppt/media/image24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7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892480" y="4159800"/>
            <a:ext cx="2620440" cy="2090880"/>
          </a:xfrm>
          <a:prstGeom prst="rect">
            <a:avLst/>
          </a:prstGeom>
        </p:spPr>
      </p:pic>
      <p:pic>
        <p:nvPicPr>
          <p:cNvPr descr="" id="3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68880" y="4159800"/>
            <a:ext cx="2620440" cy="209088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820440" y="1870200"/>
            <a:ext cx="843876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80600" y="-184320"/>
            <a:ext cx="9071280" cy="6438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820440" y="1870200"/>
            <a:ext cx="843876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0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7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892480" y="4159800"/>
            <a:ext cx="2620440" cy="2090880"/>
          </a:xfrm>
          <a:prstGeom prst="rect">
            <a:avLst/>
          </a:prstGeom>
        </p:spPr>
      </p:pic>
      <p:pic>
        <p:nvPicPr>
          <p:cNvPr descr="" id="7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68880" y="4159800"/>
            <a:ext cx="2620440" cy="2090880"/>
          </a:xfrm>
          <a:prstGeom prst="rect">
            <a:avLst/>
          </a:prstGeom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820440" y="1870200"/>
            <a:ext cx="843876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80600" y="-184320"/>
            <a:ext cx="9071280" cy="6438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0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7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892480" y="4159800"/>
            <a:ext cx="2620440" cy="2090880"/>
          </a:xfrm>
          <a:prstGeom prst="rect">
            <a:avLst/>
          </a:prstGeom>
        </p:spPr>
      </p:pic>
      <p:pic>
        <p:nvPicPr>
          <p:cNvPr descr="" id="11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68880" y="4159800"/>
            <a:ext cx="2620440" cy="2090880"/>
          </a:xfrm>
          <a:prstGeom prst="rect">
            <a:avLst/>
          </a:prstGeom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80600" y="-184320"/>
            <a:ext cx="9071280" cy="6438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0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120" cy="7561800"/>
          </a:xfrm>
          <a:prstGeom prst="rect">
            <a:avLst/>
          </a:prstGeom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120" cy="7561800"/>
          </a:xfrm>
          <a:prstGeom prst="rect">
            <a:avLst/>
          </a:prstGeom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2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144760" y="1870200"/>
            <a:ext cx="411768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120" cy="7561800"/>
          </a:xfrm>
          <a:prstGeom prst="rect">
            <a:avLst/>
          </a:prstGeom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2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3280" y="300960"/>
            <a:ext cx="9070200" cy="12614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i="1" lang="ru-RU" sz="4400"/>
              <a:t>Как появились книги</a:t>
            </a:r>
            <a:endParaRPr/>
          </a:p>
        </p:txBody>
      </p:sp>
      <p:pic>
        <p:nvPicPr>
          <p:cNvPr descr="" id="11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0" y="1440000"/>
            <a:ext cx="8495640" cy="568764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4720" y="301320"/>
            <a:ext cx="9070200" cy="12614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/>
              <a:t>Сейчас существуют книги напечатанные и электронные,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 </a:t>
            </a:r>
            <a:r>
              <a:rPr lang="ru-RU" sz="2800"/>
              <a:t>которые можно как читать, так и слушать.</a:t>
            </a:r>
            <a:endParaRPr/>
          </a:p>
        </p:txBody>
      </p:sp>
      <p:pic>
        <p:nvPicPr>
          <p:cNvPr descr="" id="13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3640" y="1872000"/>
            <a:ext cx="4425480" cy="3167280"/>
          </a:xfrm>
          <a:prstGeom prst="rect">
            <a:avLst/>
          </a:prstGeom>
        </p:spPr>
      </p:pic>
      <p:pic>
        <p:nvPicPr>
          <p:cNvPr descr="" id="13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720" y="3095640"/>
            <a:ext cx="4425480" cy="3318840"/>
          </a:xfrm>
          <a:prstGeom prst="rect">
            <a:avLst/>
          </a:prstGeom>
        </p:spPr>
      </p:pic>
    </p:spTree>
  </p:cSld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80600" y="0"/>
            <a:ext cx="9167040" cy="13676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</a:rPr>
              <a:t>Есть удивительное место , где хранятся книги.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000000"/>
                </a:solidFill>
              </a:rPr>
              <a:t>Оно называется библиотекой.</a:t>
            </a:r>
            <a:endParaRPr/>
          </a:p>
        </p:txBody>
      </p:sp>
      <p:pic>
        <p:nvPicPr>
          <p:cNvPr descr="" id="14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0" y="1512000"/>
            <a:ext cx="8567640" cy="5687640"/>
          </a:xfrm>
          <a:prstGeom prst="rect">
            <a:avLst/>
          </a:prstGeom>
        </p:spPr>
      </p:pic>
    </p:spTree>
  </p:cSld>
  <p:timing>
    <p:tnLst>
      <p:par>
        <p:cTn dur="indefinite" id="21" nodeType="tmRoot" restart="never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0"/>
            <a:ext cx="9070200" cy="18716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/>
              <a:t>Люди умели говорить, но не умели писать.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Они передавали информацию друг другу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 </a:t>
            </a:r>
            <a:r>
              <a:rPr lang="ru-RU" sz="2800"/>
              <a:t>с помощью </a:t>
            </a:r>
            <a:r>
              <a:rPr b="1" i="1" lang="ru-RU" sz="2800"/>
              <a:t>узелков.</a:t>
            </a:r>
            <a:endParaRPr/>
          </a:p>
        </p:txBody>
      </p:sp>
      <p:pic>
        <p:nvPicPr>
          <p:cNvPr descr="" id="11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2160000"/>
            <a:ext cx="4425840" cy="3450960"/>
          </a:xfrm>
          <a:prstGeom prst="rect">
            <a:avLst/>
          </a:prstGeom>
        </p:spPr>
      </p:pic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0" y="2304000"/>
            <a:ext cx="4823640" cy="29516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301320"/>
            <a:ext cx="9070200" cy="12614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/>
              <a:t>На каменных плитах люди рисовали картинки,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 </a:t>
            </a:r>
            <a:r>
              <a:rPr b="1" i="1" lang="ru-RU" sz="2800"/>
              <a:t>иероглифы.</a:t>
            </a:r>
            <a:endParaRPr/>
          </a:p>
        </p:txBody>
      </p:sp>
      <p:pic>
        <p:nvPicPr>
          <p:cNvPr descr="" id="11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3640" y="1656000"/>
            <a:ext cx="4966920" cy="4308120"/>
          </a:xfrm>
          <a:prstGeom prst="rect">
            <a:avLst/>
          </a:prstGeom>
        </p:spPr>
      </p:pic>
      <p:pic>
        <p:nvPicPr>
          <p:cNvPr descr="" id="11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64720" y="4176000"/>
            <a:ext cx="4425480" cy="295056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0"/>
            <a:ext cx="9070920" cy="15116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i="1" lang="ru-RU" sz="2800"/>
              <a:t>Клинопись</a:t>
            </a:r>
            <a:r>
              <a:rPr b="1" i="1" lang="ru-RU" sz="4400"/>
              <a:t>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Затем люди стали писать на глиняных дощечках.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Одна книга могла состоять из нескольких плиток.</a:t>
            </a:r>
            <a:endParaRPr/>
          </a:p>
        </p:txBody>
      </p:sp>
      <p:pic>
        <p:nvPicPr>
          <p:cNvPr descr="" id="12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3640" y="2493000"/>
            <a:ext cx="4425480" cy="2935440"/>
          </a:xfrm>
          <a:prstGeom prst="rect">
            <a:avLst/>
          </a:prstGeom>
        </p:spPr>
      </p:pic>
      <p:pic>
        <p:nvPicPr>
          <p:cNvPr descr="" id="12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720" y="2592000"/>
            <a:ext cx="4425480" cy="270900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4000" y="301320"/>
            <a:ext cx="9070200" cy="12614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/>
              <a:t>Были еще книги из </a:t>
            </a:r>
            <a:r>
              <a:rPr b="1" i="1" lang="ru-RU" sz="2800"/>
              <a:t>воска.</a:t>
            </a:r>
            <a:endParaRPr/>
          </a:p>
        </p:txBody>
      </p:sp>
      <p:pic>
        <p:nvPicPr>
          <p:cNvPr descr="" id="12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24520" y="1768320"/>
            <a:ext cx="4383720" cy="4383720"/>
          </a:xfrm>
          <a:prstGeom prst="rect">
            <a:avLst/>
          </a:prstGeom>
        </p:spPr>
      </p:pic>
      <p:pic>
        <p:nvPicPr>
          <p:cNvPr descr="" id="12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51240" y="2300760"/>
            <a:ext cx="4425480" cy="331884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4000" y="301320"/>
            <a:ext cx="9070200" cy="12614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/>
              <a:t>На Руси люди писали на коре березы — </a:t>
            </a:r>
            <a:r>
              <a:rPr b="1" i="1" lang="ru-RU" sz="2800"/>
              <a:t>бересте.</a:t>
            </a:r>
            <a:endParaRPr/>
          </a:p>
        </p:txBody>
      </p:sp>
      <p:pic>
        <p:nvPicPr>
          <p:cNvPr descr="" id="12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8840" y="1763280"/>
            <a:ext cx="4425480" cy="2850120"/>
          </a:xfrm>
          <a:prstGeom prst="rect">
            <a:avLst/>
          </a:prstGeom>
        </p:spPr>
      </p:pic>
      <p:pic>
        <p:nvPicPr>
          <p:cNvPr descr="" id="12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33320" y="2644920"/>
            <a:ext cx="4425480" cy="3518640"/>
          </a:xfrm>
          <a:prstGeom prst="rect">
            <a:avLst/>
          </a:prstGeom>
        </p:spPr>
      </p:pic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3640" y="301320"/>
            <a:ext cx="9070200" cy="12614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/>
              <a:t>Тем временем в Китае изобрели</a:t>
            </a:r>
            <a:r>
              <a:rPr b="1" i="1" lang="ru-RU" sz="2800"/>
              <a:t> бумагу.</a:t>
            </a:r>
            <a:endParaRPr/>
          </a:p>
        </p:txBody>
      </p:sp>
      <p:pic>
        <p:nvPicPr>
          <p:cNvPr descr="" id="13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8000" y="1584000"/>
            <a:ext cx="8711640" cy="543132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70200" cy="12614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/>
              <a:t>Появились </a:t>
            </a:r>
            <a:r>
              <a:rPr b="1" i="1" lang="ru-RU" sz="2800"/>
              <a:t>рукописные книги</a:t>
            </a:r>
            <a:r>
              <a:rPr lang="ru-RU" sz="2800"/>
              <a:t>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 </a:t>
            </a:r>
            <a:r>
              <a:rPr lang="ru-RU" sz="2800"/>
              <a:t>а потом и </a:t>
            </a:r>
            <a:r>
              <a:rPr b="1" i="1" lang="ru-RU" sz="2800"/>
              <a:t>книгопечатные станки.</a:t>
            </a:r>
            <a:endParaRPr/>
          </a:p>
        </p:txBody>
      </p:sp>
      <p:pic>
        <p:nvPicPr>
          <p:cNvPr descr="" id="13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3640" y="2788920"/>
            <a:ext cx="4425480" cy="2342520"/>
          </a:xfrm>
          <a:prstGeom prst="rect">
            <a:avLst/>
          </a:prstGeom>
        </p:spPr>
      </p:pic>
      <p:pic>
        <p:nvPicPr>
          <p:cNvPr descr="" id="13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000" y="2160000"/>
            <a:ext cx="4535640" cy="4967640"/>
          </a:xfrm>
          <a:prstGeom prst="rect">
            <a:avLst/>
          </a:prstGeom>
        </p:spPr>
      </p:pic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4360" y="301320"/>
            <a:ext cx="9070200" cy="126144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/>
              <a:t>В современном мире человек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может печатать книгу на </a:t>
            </a:r>
            <a:r>
              <a:rPr b="1" i="1" lang="ru-RU" sz="2800"/>
              <a:t>компьютере.</a:t>
            </a:r>
            <a:endParaRPr/>
          </a:p>
        </p:txBody>
      </p:sp>
      <p:pic>
        <p:nvPicPr>
          <p:cNvPr descr="" id="13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89840" y="2447640"/>
            <a:ext cx="6516360" cy="438372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